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67" r:id="rId2"/>
    <p:sldId id="269" r:id="rId3"/>
    <p:sldId id="270" r:id="rId4"/>
    <p:sldId id="271" r:id="rId5"/>
    <p:sldId id="272" r:id="rId6"/>
    <p:sldId id="273" r:id="rId7"/>
    <p:sldId id="336" r:id="rId8"/>
    <p:sldId id="338" r:id="rId9"/>
    <p:sldId id="339" r:id="rId10"/>
    <p:sldId id="341" r:id="rId11"/>
    <p:sldId id="342" r:id="rId12"/>
    <p:sldId id="343" r:id="rId13"/>
    <p:sldId id="340" r:id="rId1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6"/>
      <p:bold r:id="rId17"/>
      <p:italic r:id="rId18"/>
      <p:boldItalic r:id="rId19"/>
    </p:embeddedFont>
    <p:embeddedFont>
      <p:font typeface="IBM Plex Sans SemiBold" panose="020B0703050203000203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E0D21B-3660-4476-8852-C5EACA9E880D}">
  <a:tblStyle styleId="{68E0D21B-3660-4476-8852-C5EACA9E880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4A92D97-CEF3-4BC6-BC36-D33DD4016B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44" autoAdjust="0"/>
  </p:normalViewPr>
  <p:slideViewPr>
    <p:cSldViewPr snapToGrid="0">
      <p:cViewPr varScale="1">
        <p:scale>
          <a:sx n="150" d="100"/>
          <a:sy n="150" d="100"/>
        </p:scale>
        <p:origin x="4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82be6ded7_1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82be6ded7_1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73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6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4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8849f0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8849f0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32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4">
  <p:cSld name="1_Title slide 5_2_1_17_1_1_1">
    <p:bg>
      <p:bgPr>
        <a:solidFill>
          <a:srgbClr val="22222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" name="Google Shape;34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8" r:id="rId5"/>
    <p:sldLayoutId id="2147483673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540000" y="67888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Анализ продаж молочной продукции и оптимизация управления запасами на молочных фермах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9" name="Google Shape;389;p44"/>
          <p:cNvSpPr txBox="1">
            <a:spLocks noGrp="1"/>
          </p:cNvSpPr>
          <p:nvPr>
            <p:ph type="subTitle" idx="1"/>
          </p:nvPr>
        </p:nvSpPr>
        <p:spPr>
          <a:xfrm>
            <a:off x="540000" y="3551219"/>
            <a:ext cx="3852000" cy="73863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accent2"/>
                </a:solidFill>
              </a:rPr>
              <a:t>Аналитика </a:t>
            </a:r>
            <a:br>
              <a:rPr lang="ru" sz="900" dirty="0"/>
            </a:br>
            <a:r>
              <a:rPr lang="ru-RU" sz="900" dirty="0"/>
              <a:t>Ф</a:t>
            </a:r>
            <a:r>
              <a:rPr lang="ru" sz="900" dirty="0"/>
              <a:t>ормирование модели продаж, определение узких мест процесса, выявление проблемных мест (потери) производства, корректировка процессов управления. Увеличение доходной части бюджета.</a:t>
            </a:r>
            <a:endParaRPr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5C551-10C1-2B27-746A-EE4DDA04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8" y="1500902"/>
            <a:ext cx="3931792" cy="2480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220656"/>
            <a:ext cx="8064000" cy="2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 дашборда анализ продаж, динамикой </a:t>
            </a:r>
            <a:r>
              <a:rPr lang="en-US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INR </a:t>
            </a: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прогнозом</a:t>
            </a:r>
            <a:endParaRPr sz="16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4D8B8-D61D-1F9F-6DFA-DAE863A28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25" y="564245"/>
            <a:ext cx="7628350" cy="43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220656"/>
            <a:ext cx="8064000" cy="2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 дашборда анализ продаж (План-факт) </a:t>
            </a:r>
            <a:endParaRPr sz="16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F4D0F7-75A7-6680-5E8E-4A1B861C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8" y="591930"/>
            <a:ext cx="7656904" cy="43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220656"/>
            <a:ext cx="8064000" cy="2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 дашборда анализ производства (складские запасы) </a:t>
            </a:r>
            <a:endParaRPr sz="16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FC61E-85A9-B4BF-78B0-2E0603154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3" y="572582"/>
            <a:ext cx="7690981" cy="4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475108" y="305033"/>
            <a:ext cx="8064000" cy="18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Итоги</a:t>
            </a:r>
            <a:r>
              <a:rPr lang="en-US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</a:t>
            </a: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предложения по улучшению процесса продаж и оптимизации производства.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9EB64-5C54-8689-476D-FEAEF309D313}"/>
              </a:ext>
            </a:extLst>
          </p:cNvPr>
          <p:cNvSpPr txBox="1"/>
          <p:nvPr/>
        </p:nvSpPr>
        <p:spPr>
          <a:xfrm>
            <a:off x="339638" y="736014"/>
            <a:ext cx="846472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000" dirty="0">
                <a:latin typeface="IBM Plex Sans" panose="020B0503050203000203" pitchFamily="34" charset="0"/>
                <a:ea typeface="Arial" panose="020B0604020202020204" pitchFamily="34" charset="0"/>
              </a:rPr>
              <a:t>Расширить сбор данных в датасете. </a:t>
            </a:r>
          </a:p>
          <a:p>
            <a:pPr marL="228600" indent="-228600"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Осуществлять, оперативный мониторинг показателей, один раз в квартал производить ABC-анализ по продуктовой группе и XYZ –анализ.</a:t>
            </a:r>
          </a:p>
          <a:p>
            <a:pPr marL="228600" indent="-228600"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Разработать модель продаж, согласно стратегическому планированию (прогноз не менее одного года).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Сократить объем рекомендуемого количества молочного продукта для повторного заказа, до показателей минимального порога запасов молочного продукта. Минимизировать показатель «упущенная выгода», сформировать программу по сокращению складских остатков.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Для сокращения складских остатков, необходимо разработать дорожную карту по выходу на внешний рынок, расширить территорию продаж продуктовой группы, в первую очередь использовать продукцию из группы B и C (из ABC-анализа).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Формировать плановые показатели, производить сравнение с фактическими, отслеживать динамику, в течение определенного периода времени (один месяц).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Изменить подход к продажам, пересмотреть КПЭ сотрудников отдела продаж.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Отслеживать динамику, делать анализ продаж и потребности конечных заказчиков, а также формирование складских остатков.</a:t>
            </a:r>
          </a:p>
          <a:p>
            <a:pPr marL="228600" lvl="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Пересмотреть концепцию стоимости продуктовой группы, где возможно повысить стоимость, начать процесс корректировки, взять за базовый уровень (доходная часть/маржинальный доход). В случае, где стоимость была ниже прайса, провести аудит процесса, определить узкие места, проблемы, это может быть переизбыток продукта на рынке, высокая конкуренция, неэффективная работа отдела продаж, неграмотное ценообразование. Выявить причину, почему в некоторой группе продуктов, требуется постоянно давать скидки, а по остальной части продавать дороже. В итоге, общая картина по доходу компенсируется, потери на длительном промежутке (допустим в рамках одного года) времени не заметны, а итоговые (факт) показатели выравниваются относительно прогноза (плановые). Произвести оценку стоимости конкурентов. В дальнейшим делать контроль соблюдения ценовой политики, соблюдение прайса, в случае отклонения фиксировать причину. </a:t>
            </a:r>
          </a:p>
          <a:p>
            <a:pPr marL="228600" lvl="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Организовать операционную трансформацию на производстве. А также, повторно, запустить проект по стратегическому планированию. Проводить SWOT- анализ, поможет дать объективную оценку деятельности компании.</a:t>
            </a:r>
          </a:p>
          <a:p>
            <a:pPr marL="228600" lvl="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 В ходе проведения аналитики, наблюдаем большое количество выбросов в датасете, необходимо дополнительно фильтровать данные.</a:t>
            </a:r>
          </a:p>
          <a:p>
            <a:pPr marL="228600" indent="-228600">
              <a:buFont typeface="Arial"/>
              <a:buAutoNum type="arabicPeriod"/>
            </a:pPr>
            <a:endParaRPr lang="ru-RU" sz="1200" dirty="0">
              <a:latin typeface="Times New Roman" panose="02020603050405020304" pitchFamily="18" charset="0"/>
            </a:endParaRPr>
          </a:p>
        </p:txBody>
      </p:sp>
      <p:pic>
        <p:nvPicPr>
          <p:cNvPr id="6" name="Google Shape;1335;p109" descr="preencoded.png">
            <a:extLst>
              <a:ext uri="{FF2B5EF4-FFF2-40B4-BE49-F238E27FC236}">
                <a16:creationId xmlns:a16="http://schemas.microsoft.com/office/drawing/2014/main" id="{0B133C3B-17EA-A679-31F0-FBBC0CCCD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200" y="4588983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91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Давайте знакомиться!</a:t>
            </a:r>
            <a:endParaRPr dirty="0"/>
          </a:p>
        </p:txBody>
      </p:sp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</a:rPr>
              <a:t>Батыль Михаил</a:t>
            </a:r>
            <a:endParaRPr sz="1800"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2"/>
                </a:solidFill>
              </a:rPr>
              <a:t>ООО «ХКА» Менеджер по цифровизации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55249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chemeClr val="dk1"/>
                </a:solidFill>
              </a:rPr>
              <a:t>Немного о себе.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chemeClr val="dk1"/>
                </a:solidFill>
              </a:rPr>
              <a:t> 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Проживаю в г. Новосибирске;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Работаю с проектами</a:t>
            </a:r>
            <a:r>
              <a:rPr lang="en-US" sz="1200" i="1" dirty="0">
                <a:solidFill>
                  <a:schemeClr val="dk1"/>
                </a:solidFill>
              </a:rPr>
              <a:t> </a:t>
            </a:r>
            <a:r>
              <a:rPr lang="ru" sz="1200" i="1" dirty="0">
                <a:solidFill>
                  <a:schemeClr val="dk1"/>
                </a:solidFill>
              </a:rPr>
              <a:t>цифровизаци</a:t>
            </a:r>
            <a:r>
              <a:rPr lang="ru-RU" sz="1200" i="1" dirty="0">
                <a:solidFill>
                  <a:schemeClr val="dk1"/>
                </a:solidFill>
              </a:rPr>
              <a:t>и </a:t>
            </a:r>
            <a:r>
              <a:rPr lang="ru" sz="1200" i="1" dirty="0">
                <a:solidFill>
                  <a:schemeClr val="dk1"/>
                </a:solidFill>
              </a:rPr>
              <a:t>бизнес-процессов, поиск потерь производства, увеличение дохода компании;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Люблю сноуборд, развивать себя, учиться новому;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Цель зарабатывать 500 000 руб. </a:t>
            </a:r>
            <a:r>
              <a:rPr lang="ru-RU" sz="1200" i="1" dirty="0">
                <a:solidFill>
                  <a:schemeClr val="dk1"/>
                </a:solidFill>
              </a:rPr>
              <a:t>в</a:t>
            </a:r>
            <a:r>
              <a:rPr lang="ru" sz="1200" i="1" dirty="0">
                <a:solidFill>
                  <a:schemeClr val="dk1"/>
                </a:solidFill>
              </a:rPr>
              <a:t> месяц;</a:t>
            </a:r>
            <a:endParaRPr sz="1200" i="1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i="1" dirty="0">
                <a:solidFill>
                  <a:schemeClr val="dk1"/>
                </a:solidFill>
              </a:rPr>
              <a:t>Задача: отдыхать и больше путешествовать!</a:t>
            </a:r>
            <a:endParaRPr sz="1200" i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331E59-8BA9-2586-B0ED-31FF8D35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661713"/>
            <a:ext cx="2847885" cy="3820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oogle Shape;1338;p109" descr="preencoded.png">
            <a:extLst>
              <a:ext uri="{FF2B5EF4-FFF2-40B4-BE49-F238E27FC236}">
                <a16:creationId xmlns:a16="http://schemas.microsoft.com/office/drawing/2014/main" id="{6A58EF4E-1455-87FB-5A27-D3A2A1722E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1932" y="4481786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/>
        </p:nvSpPr>
        <p:spPr>
          <a:xfrm>
            <a:off x="-356222" y="4273344"/>
            <a:ext cx="2106000" cy="30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1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7483903" y="3566602"/>
            <a:ext cx="2106000" cy="30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3</a:t>
            </a:r>
            <a:endParaRPr sz="120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47"/>
          <p:cNvSpPr txBox="1">
            <a:spLocks noGrp="1"/>
          </p:cNvSpPr>
          <p:nvPr>
            <p:ph type="title"/>
          </p:nvPr>
        </p:nvSpPr>
        <p:spPr>
          <a:xfrm>
            <a:off x="540000" y="273086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Поставленная задача 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7483903" y="4014753"/>
            <a:ext cx="2106000" cy="30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2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3FF0F2-4AA0-A0E5-E0D6-0B1FB3139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25024"/>
            <a:ext cx="5958000" cy="360000"/>
          </a:xfrm>
        </p:spPr>
        <p:txBody>
          <a:bodyPr/>
          <a:lstStyle/>
          <a:p>
            <a:r>
              <a:rPr lang="ru-RU" sz="800" dirty="0"/>
              <a:t>Поехали!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6F1E-5221-ABEA-8EB5-CD7240F10BA8}"/>
              </a:ext>
            </a:extLst>
          </p:cNvPr>
          <p:cNvSpPr txBox="1"/>
          <p:nvPr/>
        </p:nvSpPr>
        <p:spPr>
          <a:xfrm>
            <a:off x="446140" y="512142"/>
            <a:ext cx="869786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b="1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Цель проекта: 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изучить особенности анализа данных по продажам молочной продукции и оптимизация складских запасов. Способы формирования интерактивных дашбордов, в целях автоматизации процессов на производстве. Увеличить доходную часть бюджета компании.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b="1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Задача: </a:t>
            </a:r>
            <a:r>
              <a:rPr lang="ru-RU" sz="1100" dirty="0">
                <a:latin typeface="IBM Plex Sans" panose="020B0503050203000203" pitchFamily="34" charset="0"/>
                <a:ea typeface="Arial" panose="020B0604020202020204" pitchFamily="34" charset="0"/>
              </a:rPr>
              <a:t>п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роизвести анализ эффективности молочных ферм, сформировать модель продаж и распределения различных молочных продуктов по различным брендам и регионам.</a:t>
            </a:r>
            <a:r>
              <a:rPr lang="ru-RU" sz="1100" dirty="0">
                <a:latin typeface="IBM Plex Sans" panose="020B0503050203000203" pitchFamily="34" charset="0"/>
                <a:ea typeface="Arial" panose="020B0604020202020204" pitchFamily="34" charset="0"/>
              </a:rPr>
              <a:t> 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Оптимизировать управление запасами путем отслеживания количества запасов, минимальных пороговых значений и количества повторных заказов.</a:t>
            </a:r>
            <a:r>
              <a:rPr lang="ru-RU" sz="1100" dirty="0">
                <a:latin typeface="IBM Plex Sans" panose="020B0503050203000203" pitchFamily="34" charset="0"/>
                <a:ea typeface="Arial" panose="020B0604020202020204" pitchFamily="34" charset="0"/>
              </a:rPr>
              <a:t> 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Разработать дашборд, отражающий результаты анализа данных по продажам и запасам, позволяющий вручную оптимизировать рекомендуемые объемы и ассортимент заказа производителя. Сократить количество потерь.  </a:t>
            </a:r>
            <a:endParaRPr lang="ru-RU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1000" dirty="0"/>
              <a:t> </a:t>
            </a:r>
            <a:endParaRPr lang="ru-RU" sz="1000" dirty="0"/>
          </a:p>
        </p:txBody>
      </p:sp>
      <p:sp>
        <p:nvSpPr>
          <p:cNvPr id="6" name="Google Shape;896;p87">
            <a:extLst>
              <a:ext uri="{FF2B5EF4-FFF2-40B4-BE49-F238E27FC236}">
                <a16:creationId xmlns:a16="http://schemas.microsoft.com/office/drawing/2014/main" id="{C4384B00-C6C4-13F4-8814-FE97226FB551}"/>
              </a:ext>
            </a:extLst>
          </p:cNvPr>
          <p:cNvSpPr/>
          <p:nvPr/>
        </p:nvSpPr>
        <p:spPr>
          <a:xfrm>
            <a:off x="298398" y="3347668"/>
            <a:ext cx="109712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Заявка на продукцию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897;p87">
            <a:extLst>
              <a:ext uri="{FF2B5EF4-FFF2-40B4-BE49-F238E27FC236}">
                <a16:creationId xmlns:a16="http://schemas.microsoft.com/office/drawing/2014/main" id="{B0D5F54C-E9DB-2D5F-EE5F-0D0B30F421C7}"/>
              </a:ext>
            </a:extLst>
          </p:cNvPr>
          <p:cNvSpPr/>
          <p:nvPr/>
        </p:nvSpPr>
        <p:spPr>
          <a:xfrm>
            <a:off x="1657302" y="3347672"/>
            <a:ext cx="817669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Отдел продаж 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898;p87">
            <a:extLst>
              <a:ext uri="{FF2B5EF4-FFF2-40B4-BE49-F238E27FC236}">
                <a16:creationId xmlns:a16="http://schemas.microsoft.com/office/drawing/2014/main" id="{FF7D7ACF-473D-405A-963F-AFBBB51F8926}"/>
              </a:ext>
            </a:extLst>
          </p:cNvPr>
          <p:cNvSpPr/>
          <p:nvPr/>
        </p:nvSpPr>
        <p:spPr>
          <a:xfrm>
            <a:off x="4158108" y="2734862"/>
            <a:ext cx="1141530" cy="804366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Оформление и выдача заказа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899;p87">
            <a:extLst>
              <a:ext uri="{FF2B5EF4-FFF2-40B4-BE49-F238E27FC236}">
                <a16:creationId xmlns:a16="http://schemas.microsoft.com/office/drawing/2014/main" id="{8CCD0FB7-F7F6-C1DA-61EB-4D8FB9ED41B1}"/>
              </a:ext>
            </a:extLst>
          </p:cNvPr>
          <p:cNvSpPr/>
          <p:nvPr/>
        </p:nvSpPr>
        <p:spPr>
          <a:xfrm>
            <a:off x="2736754" y="3347672"/>
            <a:ext cx="962995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на производство/склад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" name="Google Shape;900;p87">
            <a:extLst>
              <a:ext uri="{FF2B5EF4-FFF2-40B4-BE49-F238E27FC236}">
                <a16:creationId xmlns:a16="http://schemas.microsoft.com/office/drawing/2014/main" id="{05C6F787-E28F-AF8C-B392-B7514608AE1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5519" y="3797668"/>
            <a:ext cx="261783" cy="4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901;p87">
            <a:extLst>
              <a:ext uri="{FF2B5EF4-FFF2-40B4-BE49-F238E27FC236}">
                <a16:creationId xmlns:a16="http://schemas.microsoft.com/office/drawing/2014/main" id="{9BD1D2C6-3139-E30D-17A9-7E10E09EFA4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474971" y="3797672"/>
            <a:ext cx="261783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902;p87">
            <a:extLst>
              <a:ext uri="{FF2B5EF4-FFF2-40B4-BE49-F238E27FC236}">
                <a16:creationId xmlns:a16="http://schemas.microsoft.com/office/drawing/2014/main" id="{FFB55EAB-2C85-3EAC-E0BF-48AD4C87683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3699749" y="3137045"/>
            <a:ext cx="458359" cy="660627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898;p87">
            <a:extLst>
              <a:ext uri="{FF2B5EF4-FFF2-40B4-BE49-F238E27FC236}">
                <a16:creationId xmlns:a16="http://schemas.microsoft.com/office/drawing/2014/main" id="{C1E6A0B2-1D23-FF18-4BD2-DACE4D5D0055}"/>
              </a:ext>
            </a:extLst>
          </p:cNvPr>
          <p:cNvSpPr/>
          <p:nvPr/>
        </p:nvSpPr>
        <p:spPr>
          <a:xfrm>
            <a:off x="5787918" y="2732155"/>
            <a:ext cx="912068" cy="807073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</a:t>
            </a: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иксация в БД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898;p87">
            <a:extLst>
              <a:ext uri="{FF2B5EF4-FFF2-40B4-BE49-F238E27FC236}">
                <a16:creationId xmlns:a16="http://schemas.microsoft.com/office/drawing/2014/main" id="{87C3E050-E187-4AEB-DDAE-5FBBDDB88D05}"/>
              </a:ext>
            </a:extLst>
          </p:cNvPr>
          <p:cNvSpPr/>
          <p:nvPr/>
        </p:nvSpPr>
        <p:spPr>
          <a:xfrm>
            <a:off x="7165936" y="2755240"/>
            <a:ext cx="1141528" cy="807074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 оплачен и отгружен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6" name="Google Shape;902;p87">
            <a:extLst>
              <a:ext uri="{FF2B5EF4-FFF2-40B4-BE49-F238E27FC236}">
                <a16:creationId xmlns:a16="http://schemas.microsoft.com/office/drawing/2014/main" id="{0CAFBFB9-CD46-B97D-D070-F084952F31A5}"/>
              </a:ext>
            </a:extLst>
          </p:cNvPr>
          <p:cNvCxnSpPr>
            <a:cxnSpLocks/>
          </p:cNvCxnSpPr>
          <p:nvPr/>
        </p:nvCxnSpPr>
        <p:spPr>
          <a:xfrm>
            <a:off x="5299638" y="3158777"/>
            <a:ext cx="48828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02;p87">
            <a:extLst>
              <a:ext uri="{FF2B5EF4-FFF2-40B4-BE49-F238E27FC236}">
                <a16:creationId xmlns:a16="http://schemas.microsoft.com/office/drawing/2014/main" id="{03C21B45-AE24-AC22-1877-C25EEA5DC76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699986" y="3135692"/>
            <a:ext cx="450313" cy="10277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902;p87">
            <a:extLst>
              <a:ext uri="{FF2B5EF4-FFF2-40B4-BE49-F238E27FC236}">
                <a16:creationId xmlns:a16="http://schemas.microsoft.com/office/drawing/2014/main" id="{EBDE031F-583D-24FC-87F4-D5FF21A2A709}"/>
              </a:ext>
            </a:extLst>
          </p:cNvPr>
          <p:cNvCxnSpPr>
            <a:cxnSpLocks/>
            <a:stCxn id="9" idx="3"/>
            <a:endCxn id="36" idx="1"/>
          </p:cNvCxnSpPr>
          <p:nvPr/>
        </p:nvCxnSpPr>
        <p:spPr>
          <a:xfrm>
            <a:off x="3699749" y="3797672"/>
            <a:ext cx="458359" cy="75313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898;p87">
            <a:extLst>
              <a:ext uri="{FF2B5EF4-FFF2-40B4-BE49-F238E27FC236}">
                <a16:creationId xmlns:a16="http://schemas.microsoft.com/office/drawing/2014/main" id="{2D0C59BE-DF34-4788-04B1-6D12189DDFB9}"/>
              </a:ext>
            </a:extLst>
          </p:cNvPr>
          <p:cNvSpPr/>
          <p:nvPr/>
        </p:nvSpPr>
        <p:spPr>
          <a:xfrm>
            <a:off x="4158108" y="4165517"/>
            <a:ext cx="1141530" cy="770569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Внесение в производственный план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" name="Google Shape;898;p87">
            <a:extLst>
              <a:ext uri="{FF2B5EF4-FFF2-40B4-BE49-F238E27FC236}">
                <a16:creationId xmlns:a16="http://schemas.microsoft.com/office/drawing/2014/main" id="{B9D54C14-E86D-34ED-B485-1AB08C69E6A0}"/>
              </a:ext>
            </a:extLst>
          </p:cNvPr>
          <p:cNvSpPr/>
          <p:nvPr/>
        </p:nvSpPr>
        <p:spPr>
          <a:xfrm>
            <a:off x="5789107" y="4145466"/>
            <a:ext cx="887775" cy="81067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роизводство 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" name="Google Shape;898;p87">
            <a:extLst>
              <a:ext uri="{FF2B5EF4-FFF2-40B4-BE49-F238E27FC236}">
                <a16:creationId xmlns:a16="http://schemas.microsoft.com/office/drawing/2014/main" id="{7E322E7A-105B-B078-488A-D66708EB3157}"/>
              </a:ext>
            </a:extLst>
          </p:cNvPr>
          <p:cNvSpPr/>
          <p:nvPr/>
        </p:nvSpPr>
        <p:spPr>
          <a:xfrm>
            <a:off x="7188267" y="4145465"/>
            <a:ext cx="887772" cy="790621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Отгрузка на склад 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1" name="Google Shape;902;p87">
            <a:extLst>
              <a:ext uri="{FF2B5EF4-FFF2-40B4-BE49-F238E27FC236}">
                <a16:creationId xmlns:a16="http://schemas.microsoft.com/office/drawing/2014/main" id="{2DDC2CE3-98A9-2F31-6945-9138041C47A4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5299638" y="4550801"/>
            <a:ext cx="489469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Google Shape;902;p87">
            <a:extLst>
              <a:ext uri="{FF2B5EF4-FFF2-40B4-BE49-F238E27FC236}">
                <a16:creationId xmlns:a16="http://schemas.microsoft.com/office/drawing/2014/main" id="{A137C914-D6DC-A0C9-FE16-683E0454B3FB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6676882" y="4540776"/>
            <a:ext cx="511385" cy="1002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Google Shape;902;p87">
            <a:extLst>
              <a:ext uri="{FF2B5EF4-FFF2-40B4-BE49-F238E27FC236}">
                <a16:creationId xmlns:a16="http://schemas.microsoft.com/office/drawing/2014/main" id="{47457A74-1372-649C-7E68-DC3399DDE8E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632153" y="3885155"/>
            <a:ext cx="0" cy="26031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Google Shape;902;p87">
            <a:extLst>
              <a:ext uri="{FF2B5EF4-FFF2-40B4-BE49-F238E27FC236}">
                <a16:creationId xmlns:a16="http://schemas.microsoft.com/office/drawing/2014/main" id="{4BE34D8F-8626-9E6F-A9AA-75268D3B8270}"/>
              </a:ext>
            </a:extLst>
          </p:cNvPr>
          <p:cNvCxnSpPr>
            <a:cxnSpLocks/>
          </p:cNvCxnSpPr>
          <p:nvPr/>
        </p:nvCxnSpPr>
        <p:spPr>
          <a:xfrm flipH="1">
            <a:off x="4728873" y="3891689"/>
            <a:ext cx="2903280" cy="822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4" name="Google Shape;902;p87">
            <a:extLst>
              <a:ext uri="{FF2B5EF4-FFF2-40B4-BE49-F238E27FC236}">
                <a16:creationId xmlns:a16="http://schemas.microsoft.com/office/drawing/2014/main" id="{3DADE2B8-9413-D67B-FC92-013400063AF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28873" y="3539228"/>
            <a:ext cx="0" cy="36784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8" name="Прямая соединительная линия 387">
            <a:extLst>
              <a:ext uri="{FF2B5EF4-FFF2-40B4-BE49-F238E27FC236}">
                <a16:creationId xmlns:a16="http://schemas.microsoft.com/office/drawing/2014/main" id="{12902AB1-CBC1-A2B7-8948-BF4B0072AB80}"/>
              </a:ext>
            </a:extLst>
          </p:cNvPr>
          <p:cNvCxnSpPr>
            <a:cxnSpLocks/>
          </p:cNvCxnSpPr>
          <p:nvPr/>
        </p:nvCxnSpPr>
        <p:spPr>
          <a:xfrm>
            <a:off x="3839135" y="2722274"/>
            <a:ext cx="0" cy="227490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6" name="Прямая соединительная линия 415">
            <a:extLst>
              <a:ext uri="{FF2B5EF4-FFF2-40B4-BE49-F238E27FC236}">
                <a16:creationId xmlns:a16="http://schemas.microsoft.com/office/drawing/2014/main" id="{54A5A96E-EF9E-0D99-7856-C7B040620F32}"/>
              </a:ext>
            </a:extLst>
          </p:cNvPr>
          <p:cNvCxnSpPr>
            <a:cxnSpLocks/>
          </p:cNvCxnSpPr>
          <p:nvPr/>
        </p:nvCxnSpPr>
        <p:spPr>
          <a:xfrm flipH="1">
            <a:off x="3883381" y="3992714"/>
            <a:ext cx="4534478" cy="3311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2" name="Google Shape;528;p52">
            <a:extLst>
              <a:ext uri="{FF2B5EF4-FFF2-40B4-BE49-F238E27FC236}">
                <a16:creationId xmlns:a16="http://schemas.microsoft.com/office/drawing/2014/main" id="{6AEB6B99-67ED-354B-7BFE-D3FECB2562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530" y="4479315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F335DA0-F3BA-B005-0BDC-989289DEF241}"/>
              </a:ext>
            </a:extLst>
          </p:cNvPr>
          <p:cNvSpPr txBox="1"/>
          <p:nvPr/>
        </p:nvSpPr>
        <p:spPr>
          <a:xfrm>
            <a:off x="206973" y="141354"/>
            <a:ext cx="8485632" cy="130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IBM Plex Sans" panose="020B0503050203000203" pitchFamily="34" charset="0"/>
              </a:rPr>
              <a:t>Основные рассматриваемые потери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503050203000203" pitchFamily="34" charset="0"/>
              </a:rPr>
              <a:t>Многие недооценивают цели, которые ставит перед собой бережливое производство, ведь  оно направлено на снижение себестоимости производства и увеличения его рентабельности путем снижения или устранения семи видов потерь. В данном случае, рассмотрели два случая потерь: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2389CBE-464B-FCF9-093A-C925CCB9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19" y="1449830"/>
            <a:ext cx="1222364" cy="1256288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504E056-25E7-D8E8-9F54-BE6669A3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35" y="1456385"/>
            <a:ext cx="1475874" cy="12864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DE5631-A42F-BCA6-635E-61020FCDEF6D}"/>
              </a:ext>
            </a:extLst>
          </p:cNvPr>
          <p:cNvSpPr txBox="1"/>
          <p:nvPr/>
        </p:nvSpPr>
        <p:spPr>
          <a:xfrm>
            <a:off x="1337982" y="4327046"/>
            <a:ext cx="124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3911305C-2603-4442-DF1D-B23AD5EFF28C}"/>
              </a:ext>
            </a:extLst>
          </p:cNvPr>
          <p:cNvSpPr/>
          <p:nvPr/>
        </p:nvSpPr>
        <p:spPr>
          <a:xfrm>
            <a:off x="2494200" y="4316703"/>
            <a:ext cx="341376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15EFDA5-04B6-9615-4EF0-ECCE2D77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520" y="1449830"/>
            <a:ext cx="1222364" cy="125628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10B32DF-1F95-A6BE-4AE0-4B33A4D5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45" y="1449831"/>
            <a:ext cx="1592300" cy="12930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5D2B1E-B7E7-1E2E-5963-A82F327834F1}"/>
              </a:ext>
            </a:extLst>
          </p:cNvPr>
          <p:cNvSpPr txBox="1"/>
          <p:nvPr/>
        </p:nvSpPr>
        <p:spPr>
          <a:xfrm>
            <a:off x="5374329" y="4327046"/>
            <a:ext cx="118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6" name="Стрелка: вниз 45">
            <a:extLst>
              <a:ext uri="{FF2B5EF4-FFF2-40B4-BE49-F238E27FC236}">
                <a16:creationId xmlns:a16="http://schemas.microsoft.com/office/drawing/2014/main" id="{2680F819-8584-1E6A-396D-4AE63062AD1A}"/>
              </a:ext>
            </a:extLst>
          </p:cNvPr>
          <p:cNvSpPr/>
          <p:nvPr/>
        </p:nvSpPr>
        <p:spPr>
          <a:xfrm rot="10800000">
            <a:off x="6551451" y="4262915"/>
            <a:ext cx="341376" cy="40011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5D2A6AB-268B-D5D4-345F-F66C8C6CBCC7}"/>
              </a:ext>
            </a:extLst>
          </p:cNvPr>
          <p:cNvCxnSpPr>
            <a:cxnSpLocks/>
          </p:cNvCxnSpPr>
          <p:nvPr/>
        </p:nvCxnSpPr>
        <p:spPr>
          <a:xfrm flipV="1">
            <a:off x="4998324" y="1579216"/>
            <a:ext cx="777082" cy="9694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853741E0-FF1D-B045-FCB8-3BFC8F2A77AE}"/>
              </a:ext>
            </a:extLst>
          </p:cNvPr>
          <p:cNvCxnSpPr>
            <a:cxnSpLocks/>
          </p:cNvCxnSpPr>
          <p:nvPr/>
        </p:nvCxnSpPr>
        <p:spPr>
          <a:xfrm flipH="1" flipV="1">
            <a:off x="4998324" y="1576498"/>
            <a:ext cx="873574" cy="935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Прямая соединительная линия 463">
            <a:extLst>
              <a:ext uri="{FF2B5EF4-FFF2-40B4-BE49-F238E27FC236}">
                <a16:creationId xmlns:a16="http://schemas.microsoft.com/office/drawing/2014/main" id="{8A733A95-C4BD-A15A-E9CB-24060CE6939C}"/>
              </a:ext>
            </a:extLst>
          </p:cNvPr>
          <p:cNvCxnSpPr>
            <a:cxnSpLocks/>
          </p:cNvCxnSpPr>
          <p:nvPr/>
        </p:nvCxnSpPr>
        <p:spPr>
          <a:xfrm flipV="1">
            <a:off x="6359630" y="1576498"/>
            <a:ext cx="713432" cy="866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Прямая соединительная линия 464">
            <a:extLst>
              <a:ext uri="{FF2B5EF4-FFF2-40B4-BE49-F238E27FC236}">
                <a16:creationId xmlns:a16="http://schemas.microsoft.com/office/drawing/2014/main" id="{F42356BB-AAEF-74BA-92B4-4477E6FC02C7}"/>
              </a:ext>
            </a:extLst>
          </p:cNvPr>
          <p:cNvCxnSpPr>
            <a:cxnSpLocks/>
          </p:cNvCxnSpPr>
          <p:nvPr/>
        </p:nvCxnSpPr>
        <p:spPr>
          <a:xfrm flipH="1" flipV="1">
            <a:off x="6345740" y="1576498"/>
            <a:ext cx="855154" cy="8302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5" name="Google Shape;1207;p103" descr="preencoded.png">
            <a:extLst>
              <a:ext uri="{FF2B5EF4-FFF2-40B4-BE49-F238E27FC236}">
                <a16:creationId xmlns:a16="http://schemas.microsoft.com/office/drawing/2014/main" id="{9E3A21C0-D78D-811E-4184-60F28F5F2E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4008" y="2706117"/>
            <a:ext cx="1222364" cy="9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TextBox 475">
            <a:extLst>
              <a:ext uri="{FF2B5EF4-FFF2-40B4-BE49-F238E27FC236}">
                <a16:creationId xmlns:a16="http://schemas.microsoft.com/office/drawing/2014/main" id="{E0FBCD11-33F8-6B88-F963-F6A6F1170B17}"/>
              </a:ext>
            </a:extLst>
          </p:cNvPr>
          <p:cNvSpPr txBox="1"/>
          <p:nvPr/>
        </p:nvSpPr>
        <p:spPr>
          <a:xfrm>
            <a:off x="1269872" y="3714012"/>
            <a:ext cx="21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Прайс </a:t>
            </a:r>
            <a:r>
              <a:rPr lang="ru-RU" dirty="0"/>
              <a:t>        </a:t>
            </a:r>
            <a:r>
              <a:rPr lang="en-US" dirty="0"/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7" name="Не равно 476">
            <a:extLst>
              <a:ext uri="{FF2B5EF4-FFF2-40B4-BE49-F238E27FC236}">
                <a16:creationId xmlns:a16="http://schemas.microsoft.com/office/drawing/2014/main" id="{F7DE7574-209F-8650-9A89-314ED26CAB0E}"/>
              </a:ext>
            </a:extLst>
          </p:cNvPr>
          <p:cNvSpPr/>
          <p:nvPr/>
        </p:nvSpPr>
        <p:spPr>
          <a:xfrm>
            <a:off x="2014837" y="3772708"/>
            <a:ext cx="400706" cy="307777"/>
          </a:xfrm>
          <a:prstGeom prst="mathNotEqual">
            <a:avLst>
              <a:gd name="adj1" fmla="val 23520"/>
              <a:gd name="adj2" fmla="val 6199560"/>
              <a:gd name="adj3" fmla="val 11760"/>
            </a:avLst>
          </a:prstGeom>
          <a:solidFill>
            <a:srgbClr val="FF0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78" name="Google Shape;1207;p103" descr="preencoded.png">
            <a:extLst>
              <a:ext uri="{FF2B5EF4-FFF2-40B4-BE49-F238E27FC236}">
                <a16:creationId xmlns:a16="http://schemas.microsoft.com/office/drawing/2014/main" id="{92028A45-8D04-B00C-C33B-0B2183CB54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8239" y="2743568"/>
            <a:ext cx="1222364" cy="9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0A455D-A6B0-BA61-5BBF-C52E46C9E71F}"/>
              </a:ext>
            </a:extLst>
          </p:cNvPr>
          <p:cNvSpPr txBox="1"/>
          <p:nvPr/>
        </p:nvSpPr>
        <p:spPr>
          <a:xfrm>
            <a:off x="5174103" y="3751463"/>
            <a:ext cx="21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Прайс </a:t>
            </a:r>
            <a:r>
              <a:rPr lang="ru-RU" dirty="0"/>
              <a:t>        </a:t>
            </a:r>
            <a:r>
              <a:rPr lang="en-US" dirty="0"/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" name="Равно 480">
            <a:extLst>
              <a:ext uri="{FF2B5EF4-FFF2-40B4-BE49-F238E27FC236}">
                <a16:creationId xmlns:a16="http://schemas.microsoft.com/office/drawing/2014/main" id="{5A0F888F-F265-AE0A-DA52-5ABA1D1F2830}"/>
              </a:ext>
            </a:extLst>
          </p:cNvPr>
          <p:cNvSpPr/>
          <p:nvPr/>
        </p:nvSpPr>
        <p:spPr>
          <a:xfrm>
            <a:off x="5951333" y="3798896"/>
            <a:ext cx="336176" cy="288382"/>
          </a:xfrm>
          <a:prstGeom prst="mathEqual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2" name="Подзаголовок 2">
            <a:extLst>
              <a:ext uri="{FF2B5EF4-FFF2-40B4-BE49-F238E27FC236}">
                <a16:creationId xmlns:a16="http://schemas.microsoft.com/office/drawing/2014/main" id="{BC92D466-0CBC-9B60-072C-A808803B4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27" y="-55300"/>
            <a:ext cx="5958000" cy="360000"/>
          </a:xfrm>
        </p:spPr>
        <p:txBody>
          <a:bodyPr/>
          <a:lstStyle/>
          <a:p>
            <a:r>
              <a:rPr lang="ru-RU" sz="800" dirty="0">
                <a:solidFill>
                  <a:schemeClr val="bg1">
                    <a:lumMod val="65000"/>
                  </a:schemeClr>
                </a:solidFill>
              </a:rPr>
              <a:t>Упсс...проблема!</a:t>
            </a:r>
          </a:p>
        </p:txBody>
      </p:sp>
      <p:pic>
        <p:nvPicPr>
          <p:cNvPr id="484" name="Google Shape;528;p52">
            <a:extLst>
              <a:ext uri="{FF2B5EF4-FFF2-40B4-BE49-F238E27FC236}">
                <a16:creationId xmlns:a16="http://schemas.microsoft.com/office/drawing/2014/main" id="{32FE70DB-4533-4841-D1F4-1AEC463E677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286" y="4462970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>
            <a:spLocks noGrp="1"/>
          </p:cNvSpPr>
          <p:nvPr>
            <p:ph type="title"/>
          </p:nvPr>
        </p:nvSpPr>
        <p:spPr>
          <a:xfrm>
            <a:off x="539400" y="65067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Скрин экрана динамика </a:t>
            </a:r>
            <a:r>
              <a:rPr lang="en-US" dirty="0"/>
              <a:t>EBITDA</a:t>
            </a:r>
            <a:endParaRPr dirty="0"/>
          </a:p>
        </p:txBody>
      </p:sp>
      <p:pic>
        <p:nvPicPr>
          <p:cNvPr id="28" name="Google Shape;1220;p104" descr="preencoded.png">
            <a:extLst>
              <a:ext uri="{FF2B5EF4-FFF2-40B4-BE49-F238E27FC236}">
                <a16:creationId xmlns:a16="http://schemas.microsoft.com/office/drawing/2014/main" id="{7F455A50-E3CA-7F8A-9EE3-40CD696FC1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096" y="172570"/>
            <a:ext cx="384065" cy="37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26A9D3-81A1-6D61-0C66-EF632957F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81" b="7943"/>
          <a:stretch/>
        </p:blipFill>
        <p:spPr>
          <a:xfrm>
            <a:off x="181535" y="1751836"/>
            <a:ext cx="4390465" cy="2426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FF1BF33-CF03-9B7D-5D0B-DD4C891E2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2" t="41097"/>
          <a:stretch/>
        </p:blipFill>
        <p:spPr>
          <a:xfrm>
            <a:off x="4502978" y="1751836"/>
            <a:ext cx="4289610" cy="23196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7703CC-6A68-7543-B706-129BA3F54659}"/>
              </a:ext>
            </a:extLst>
          </p:cNvPr>
          <p:cNvSpPr txBox="1"/>
          <p:nvPr/>
        </p:nvSpPr>
        <p:spPr>
          <a:xfrm>
            <a:off x="1355960" y="12297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Динамика дохода </a:t>
            </a:r>
            <a:r>
              <a:rPr lang="en-US" dirty="0"/>
              <a:t>EBITDA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48EF9B-9613-A592-FAB9-6FC484ED8103}"/>
              </a:ext>
            </a:extLst>
          </p:cNvPr>
          <p:cNvSpPr txBox="1"/>
          <p:nvPr/>
        </p:nvSpPr>
        <p:spPr>
          <a:xfrm>
            <a:off x="5374628" y="12297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Динамика объема производства</a:t>
            </a:r>
          </a:p>
        </p:txBody>
      </p:sp>
      <p:pic>
        <p:nvPicPr>
          <p:cNvPr id="35" name="Google Shape;1301;p108" descr="preencoded.png">
            <a:extLst>
              <a:ext uri="{FF2B5EF4-FFF2-40B4-BE49-F238E27FC236}">
                <a16:creationId xmlns:a16="http://schemas.microsoft.com/office/drawing/2014/main" id="{AEB11EF6-060C-6A92-8EFB-38075ED1BF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6338" y="4443461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353767" y="105544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Упущенная выгода прайс           факт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1B7EF-7EC9-62BF-1176-7581EC04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3" y="410894"/>
            <a:ext cx="4058042" cy="23833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5E47D-2304-5EE3-5E87-1FDC2FE1E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410894"/>
            <a:ext cx="4058042" cy="23833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454C32-8562-D63B-CD4F-3492F97B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73" y="2747144"/>
            <a:ext cx="4133327" cy="23963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6E47A3-DF43-7F6F-2C9C-C67EEDDF2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715" y="2790030"/>
            <a:ext cx="3921052" cy="2283620"/>
          </a:xfrm>
          <a:prstGeom prst="rect">
            <a:avLst/>
          </a:prstGeom>
        </p:spPr>
      </p:pic>
      <p:sp>
        <p:nvSpPr>
          <p:cNvPr id="8" name="Не равно 7">
            <a:extLst>
              <a:ext uri="{FF2B5EF4-FFF2-40B4-BE49-F238E27FC236}">
                <a16:creationId xmlns:a16="http://schemas.microsoft.com/office/drawing/2014/main" id="{030AECB1-212B-F310-8DF1-D31C9FEE14BC}"/>
              </a:ext>
            </a:extLst>
          </p:cNvPr>
          <p:cNvSpPr/>
          <p:nvPr/>
        </p:nvSpPr>
        <p:spPr>
          <a:xfrm>
            <a:off x="3289300" y="132147"/>
            <a:ext cx="381000" cy="182294"/>
          </a:xfrm>
          <a:prstGeom prst="mathNotEqual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Google Shape;1353;p109" descr="preencoded.png">
            <a:extLst>
              <a:ext uri="{FF2B5EF4-FFF2-40B4-BE49-F238E27FC236}">
                <a16:creationId xmlns:a16="http://schemas.microsoft.com/office/drawing/2014/main" id="{A98D5E3B-31DF-1A93-D625-2D3863911FB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17767" y="43942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540000" y="4635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Складские потери и динамика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3ECB7-CFD9-75F8-1225-C02DC7043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5" t="23454" r="3609" b="1989"/>
          <a:stretch/>
        </p:blipFill>
        <p:spPr>
          <a:xfrm>
            <a:off x="156650" y="1059900"/>
            <a:ext cx="4415350" cy="3384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63803D-67BD-5DC8-FB9F-81FD69710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3" t="24717"/>
          <a:stretch/>
        </p:blipFill>
        <p:spPr>
          <a:xfrm>
            <a:off x="4781550" y="1224725"/>
            <a:ext cx="4070350" cy="3054900"/>
          </a:xfrm>
          <a:prstGeom prst="rect">
            <a:avLst/>
          </a:prstGeom>
        </p:spPr>
      </p:pic>
      <p:pic>
        <p:nvPicPr>
          <p:cNvPr id="12" name="Google Shape;1354;p109" descr="preencoded.png">
            <a:extLst>
              <a:ext uri="{FF2B5EF4-FFF2-40B4-BE49-F238E27FC236}">
                <a16:creationId xmlns:a16="http://schemas.microsoft.com/office/drawing/2014/main" id="{4892612B-5AD3-7FC8-99C9-2C714ABAFC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5875" y="444445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41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194444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Складские потери 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один производственный период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374F2-E23E-8015-0AAD-1E5AA7B3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" t="35367" r="1742" b="-566"/>
          <a:stretch/>
        </p:blipFill>
        <p:spPr>
          <a:xfrm>
            <a:off x="109695" y="544244"/>
            <a:ext cx="4462303" cy="2319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606D7-6C00-3165-50EF-3DB94A6D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754" y="544244"/>
            <a:ext cx="4273550" cy="23196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CC0589-4D14-DFEE-1E82-B02F0E0D7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63850"/>
            <a:ext cx="4572000" cy="2279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94B0A-27BD-AC51-AB27-4525C79D9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754" y="2863850"/>
            <a:ext cx="4273550" cy="2279650"/>
          </a:xfrm>
          <a:prstGeom prst="rect">
            <a:avLst/>
          </a:prstGeom>
        </p:spPr>
      </p:pic>
      <p:pic>
        <p:nvPicPr>
          <p:cNvPr id="8" name="Google Shape;1298;p108" descr="preencoded.png">
            <a:extLst>
              <a:ext uri="{FF2B5EF4-FFF2-40B4-BE49-F238E27FC236}">
                <a16:creationId xmlns:a16="http://schemas.microsoft.com/office/drawing/2014/main" id="{BF44D45E-12C8-710F-8596-6EB3C9B9CF1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6646" y="4724400"/>
            <a:ext cx="417354" cy="36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64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194444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Канал сбыта – зависимость объема и средней цены за единицу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F5DABC-59FB-29D7-F75A-C3CEDFE2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74" b="1392"/>
          <a:stretch/>
        </p:blipFill>
        <p:spPr>
          <a:xfrm>
            <a:off x="655691" y="480657"/>
            <a:ext cx="7979747" cy="3960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E9EB64-5C54-8689-476D-FEAEF309D313}"/>
              </a:ext>
            </a:extLst>
          </p:cNvPr>
          <p:cNvSpPr txBox="1"/>
          <p:nvPr/>
        </p:nvSpPr>
        <p:spPr>
          <a:xfrm>
            <a:off x="222500" y="4266990"/>
            <a:ext cx="9187369" cy="89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К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анал розничных продаж в </a:t>
            </a:r>
            <a:r>
              <a:rPr lang="en-US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Tamil Nadu 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retail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имеет самый высокий средний объем продаж и одну из самых высоких среднюю цену за единицу, аналогична ситуация в Maharashtra-</a:t>
            </a:r>
            <a:r>
              <a:rPr lang="en-US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Wholesale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самые прибыльные локации. Самая высокая средняя цена за единицу: Bihar, Chandigarh, Gujarat, Haryana, Jharkhand, Kerala, Tamil Nadu, West Bengal.</a:t>
            </a:r>
            <a:endParaRPr lang="ru-RU" sz="12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531744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1111</Words>
  <Application>Microsoft Office PowerPoint</Application>
  <PresentationFormat>Экран (16:9)</PresentationFormat>
  <Paragraphs>72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IBM Plex Sans</vt:lpstr>
      <vt:lpstr>Roboto</vt:lpstr>
      <vt:lpstr>Times New Roman</vt:lpstr>
      <vt:lpstr>Arial</vt:lpstr>
      <vt:lpstr>IBM Plex Sans SemiBold</vt:lpstr>
      <vt:lpstr>Макет шаблона GB</vt:lpstr>
      <vt:lpstr>Анализ продаж молочной продукции и оптимизация управления запасами на молочных фермах</vt:lpstr>
      <vt:lpstr>Батыль Михаил</vt:lpstr>
      <vt:lpstr>Поставленная задача </vt:lpstr>
      <vt:lpstr>Презентация PowerPoint</vt:lpstr>
      <vt:lpstr>Скрин экрана динамика EBITDA</vt:lpstr>
      <vt:lpstr>Упущенная выгода прайс           факт</vt:lpstr>
      <vt:lpstr>Складские потери и динамика</vt:lpstr>
      <vt:lpstr>Складские потери за один производственный период</vt:lpstr>
      <vt:lpstr>Канал сбыта – зависимость объема и средней цены за единицу</vt:lpstr>
      <vt:lpstr>Визуализация дашборда анализ продаж, динамикой INR с прогнозом</vt:lpstr>
      <vt:lpstr>Визуализация дашборда анализ продаж (План-факт) </vt:lpstr>
      <vt:lpstr>Визуализация дашборда анализ производства (складские запасы) </vt:lpstr>
      <vt:lpstr>Итоги: предложения по улучшению процесса продаж и оптимизации производства.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Mikhail Batyl</dc:creator>
  <cp:lastModifiedBy>Mikhail Batyl</cp:lastModifiedBy>
  <cp:revision>43</cp:revision>
  <dcterms:modified xsi:type="dcterms:W3CDTF">2024-01-25T07:27:25Z</dcterms:modified>
</cp:coreProperties>
</file>